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BAB7ED-C6FE-4308-A3CE-B00D50FC5F25}" v="618" dt="2023-06-20T21:12:00.380"/>
    <p1510:client id="{BDF41BB6-0334-49FC-A042-AA96C6E3A47E}" v="7" dt="2023-06-22T20:33:57.199"/>
    <p1510:client id="{E1880581-2645-4C27-A1AF-E4D56553ADB5}" v="330" dt="2023-06-20T18:07:24.899"/>
    <p1510:client id="{FD7B0CF2-C2A1-45FB-8FA6-B95156801571}" v="282" dt="2023-06-22T19:14:14.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7" d="100"/>
          <a:sy n="57" d="100"/>
        </p:scale>
        <p:origin x="62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nalData%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nal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nalData%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nalDat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Scores of content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Score</c:v>
          </c:tx>
          <c:spPr>
            <a:solidFill>
              <a:schemeClr val="accent1"/>
            </a:solidFill>
            <a:ln w="19050">
              <a:solidFill>
                <a:schemeClr val="lt1"/>
              </a:solidFill>
            </a:ln>
            <a:effectLst/>
          </c:spPr>
          <c:invertIfNegative val="0"/>
          <c:cat>
            <c:strRef>
              <c:f>'[finalData 1.xlsx]top5categories'!$B$2:$B$17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'[finalData 1.xlsx]top5categories'!$C$2:$C$17</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54269</c:v>
                </c:pt>
                <c:pt idx="12">
                  <c:v>52511</c:v>
                </c:pt>
                <c:pt idx="13">
                  <c:v>50339</c:v>
                </c:pt>
                <c:pt idx="14">
                  <c:v>49619</c:v>
                </c:pt>
                <c:pt idx="15">
                  <c:v>49264</c:v>
                </c:pt>
              </c:numCache>
            </c:numRef>
          </c:val>
          <c:extLst>
            <c:ext xmlns:c16="http://schemas.microsoft.com/office/drawing/2014/chart" uri="{C3380CC4-5D6E-409C-BE32-E72D297353CC}">
              <c16:uniqueId val="{00000000-3F03-475E-A7E8-21C96A1251C7}"/>
            </c:ext>
          </c:extLst>
        </c:ser>
        <c:dLbls>
          <c:showLegendKey val="0"/>
          <c:showVal val="0"/>
          <c:showCatName val="0"/>
          <c:showSerName val="0"/>
          <c:showPercent val="0"/>
          <c:showBubbleSize val="0"/>
        </c:dLbls>
        <c:gapWidth val="150"/>
        <c:axId val="868963095"/>
        <c:axId val="75449959"/>
      </c:barChart>
      <c:catAx>
        <c:axId val="8689630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Categories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449959"/>
        <c:crosses val="autoZero"/>
        <c:auto val="1"/>
        <c:lblAlgn val="ctr"/>
        <c:lblOffset val="100"/>
        <c:noMultiLvlLbl val="0"/>
      </c:catAx>
      <c:valAx>
        <c:axId val="75449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Scores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963095"/>
        <c:crosses val="autoZero"/>
        <c:crossBetween val="between"/>
      </c:valAx>
      <c:dTable>
        <c:showHorzBorder val="1"/>
        <c:showVertBorder val="1"/>
        <c:showOutline val="1"/>
        <c:showKeys val="0"/>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Scores of the top 5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Categories</c:v>
          </c:tx>
          <c:spPr>
            <a:solidFill>
              <a:schemeClr val="accent1"/>
            </a:solidFill>
            <a:ln w="19050">
              <a:solidFill>
                <a:schemeClr val="lt1"/>
              </a:solidFill>
            </a:ln>
            <a:effectLst/>
          </c:spPr>
          <c:invertIfNegative val="0"/>
          <c:cat>
            <c:strRef>
              <c:f>[FinalData.xlsx]Sheet1!$G$2:$G$6</c:f>
              <c:strCache>
                <c:ptCount val="5"/>
                <c:pt idx="0">
                  <c:v>Animals</c:v>
                </c:pt>
                <c:pt idx="1">
                  <c:v>Science</c:v>
                </c:pt>
                <c:pt idx="2">
                  <c:v>Healthy Eating</c:v>
                </c:pt>
                <c:pt idx="3">
                  <c:v>Technology</c:v>
                </c:pt>
                <c:pt idx="4">
                  <c:v>Food</c:v>
                </c:pt>
              </c:strCache>
            </c:strRef>
          </c:cat>
          <c:val>
            <c:numRef>
              <c:f>[FinalData.xlsx]Sheet1!$H$2:$H$6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995B-4E44-BDD8-3651EF2628A1}"/>
            </c:ext>
          </c:extLst>
        </c:ser>
        <c:dLbls>
          <c:showLegendKey val="0"/>
          <c:showVal val="0"/>
          <c:showCatName val="0"/>
          <c:showSerName val="0"/>
          <c:showPercent val="0"/>
          <c:showBubbleSize val="0"/>
        </c:dLbls>
        <c:gapWidth val="150"/>
        <c:axId val="1461833304"/>
        <c:axId val="1374620392"/>
      </c:barChart>
      <c:catAx>
        <c:axId val="14618333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620392"/>
        <c:crosses val="autoZero"/>
        <c:auto val="1"/>
        <c:lblAlgn val="ctr"/>
        <c:lblOffset val="100"/>
        <c:noMultiLvlLbl val="0"/>
      </c:catAx>
      <c:valAx>
        <c:axId val="1374620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1833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'[finalData 1.xlsx]top5categories'!$D$1</c:f>
              <c:strCache>
                <c:ptCount val="1"/>
                <c:pt idx="0">
                  <c:v>Total Reactions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77-4E40-B99A-BB1205ECCC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877-4E40-B99A-BB1205ECCC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877-4E40-B99A-BB1205ECCC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877-4E40-B99A-BB1205ECCCB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877-4E40-B99A-BB1205ECCCB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877-4E40-B99A-BB1205ECCCB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877-4E40-B99A-BB1205ECCCB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B877-4E40-B99A-BB1205ECCCB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B877-4E40-B99A-BB1205ECCCB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B877-4E40-B99A-BB1205ECCCB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B877-4E40-B99A-BB1205ECCCB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B877-4E40-B99A-BB1205ECCCBA}"/>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B877-4E40-B99A-BB1205ECCCBA}"/>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B877-4E40-B99A-BB1205ECCCBA}"/>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B877-4E40-B99A-BB1205ECCCBA}"/>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B877-4E40-B99A-BB1205ECCCBA}"/>
              </c:ext>
            </c:extLst>
          </c:dPt>
          <c:cat>
            <c:strRef>
              <c:f>'[finalData 1.xlsx]top5categories'!$B$2:$B$17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'[finalData 1.xlsx]top5categories'!$D$2:$D$17</c:f>
              <c:numCache>
                <c:formatCode>General</c:formatCode>
                <c:ptCount val="16"/>
                <c:pt idx="0">
                  <c:v>1897</c:v>
                </c:pt>
                <c:pt idx="1">
                  <c:v>1796</c:v>
                </c:pt>
                <c:pt idx="2">
                  <c:v>1717</c:v>
                </c:pt>
                <c:pt idx="3">
                  <c:v>1698</c:v>
                </c:pt>
                <c:pt idx="4">
                  <c:v>1699</c:v>
                </c:pt>
                <c:pt idx="5">
                  <c:v>1676</c:v>
                </c:pt>
                <c:pt idx="6">
                  <c:v>1647</c:v>
                </c:pt>
                <c:pt idx="7">
                  <c:v>1664</c:v>
                </c:pt>
                <c:pt idx="8">
                  <c:v>1457</c:v>
                </c:pt>
                <c:pt idx="9">
                  <c:v>1433</c:v>
                </c:pt>
                <c:pt idx="10">
                  <c:v>1395</c:v>
                </c:pt>
                <c:pt idx="11">
                  <c:v>1363</c:v>
                </c:pt>
                <c:pt idx="12">
                  <c:v>1338</c:v>
                </c:pt>
                <c:pt idx="13">
                  <c:v>1328</c:v>
                </c:pt>
                <c:pt idx="14">
                  <c:v>1248</c:v>
                </c:pt>
                <c:pt idx="15">
                  <c:v>1217</c:v>
                </c:pt>
              </c:numCache>
            </c:numRef>
          </c:val>
          <c:extLst>
            <c:ext xmlns:c16="http://schemas.microsoft.com/office/drawing/2014/chart" uri="{C3380CC4-5D6E-409C-BE32-E72D297353CC}">
              <c16:uniqueId val="{00000020-B877-4E40-B99A-BB1205ECCCBA}"/>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Reactions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B0-4133-988B-EED391954B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8B0-4133-988B-EED391954B3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8B0-4133-988B-EED391954B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8B0-4133-988B-EED391954B3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8B0-4133-988B-EED391954B3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[FinalData.xlsx]Sheet1!$G$2:$G$6</c:f>
              <c:strCache>
                <c:ptCount val="5"/>
                <c:pt idx="0">
                  <c:v>Animals</c:v>
                </c:pt>
                <c:pt idx="1">
                  <c:v>Science</c:v>
                </c:pt>
                <c:pt idx="2">
                  <c:v>Healthy Eating</c:v>
                </c:pt>
                <c:pt idx="3">
                  <c:v>Technology</c:v>
                </c:pt>
                <c:pt idx="4">
                  <c:v>Food</c:v>
                </c:pt>
              </c:strCache>
            </c:strRef>
          </c:cat>
          <c:val>
            <c:numRef>
              <c:f>[FinalData.xlsx]Sheet1!$J$2:$J$6</c:f>
              <c:numCache>
                <c:formatCode>0%</c:formatCode>
                <c:ptCount val="5"/>
                <c:pt idx="0">
                  <c:v>7.7198551255442963E-2</c:v>
                </c:pt>
                <c:pt idx="1">
                  <c:v>7.3088349000935984E-2</c:v>
                </c:pt>
                <c:pt idx="2">
                  <c:v>6.9873438326618645E-2</c:v>
                </c:pt>
                <c:pt idx="3">
                  <c:v>6.9100231961909411E-2</c:v>
                </c:pt>
                <c:pt idx="4">
                  <c:v>6.9140927033736213E-2</c:v>
                </c:pt>
              </c:numCache>
            </c:numRef>
          </c:val>
          <c:extLst>
            <c:ext xmlns:c16="http://schemas.microsoft.com/office/drawing/2014/chart" uri="{C3380CC4-5D6E-409C-BE32-E72D297353CC}">
              <c16:uniqueId val="{0000000A-D8B0-4133-988B-EED391954B3F}"/>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15451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8.svg"/><Relationship Id="rId9"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19192" y="3224857"/>
            <a:ext cx="5676181" cy="2842402"/>
          </a:xfrm>
          <a:prstGeom prst="rect">
            <a:avLst/>
          </a:prstGeom>
        </p:spPr>
        <p:txBody>
          <a:bodyPr wrap="square" lIns="0" tIns="0" rIns="0" bIns="0" rtlCol="0" anchor="t">
            <a:spAutoFit/>
          </a:bodyPr>
          <a:lstStyle/>
          <a:p>
            <a:pPr algn="ctr">
              <a:lnSpc>
                <a:spcPts val="11059"/>
              </a:lnSpc>
            </a:pPr>
            <a:r>
              <a:rPr lang="en-US" sz="8000" spc="-105" dirty="0">
                <a:solidFill>
                  <a:srgbClr val="FFFFFF"/>
                </a:solidFill>
                <a:latin typeface="Graphik Regular"/>
              </a:rPr>
              <a:t>Social Buzz: Data Analysis</a:t>
            </a:r>
            <a:endParaRPr lang="en-US" sz="8000"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8" descr="Chart, sunburst chart&#10;&#10;Description automatically generated">
            <a:extLst>
              <a:ext uri="{FF2B5EF4-FFF2-40B4-BE49-F238E27FC236}">
                <a16:creationId xmlns:a16="http://schemas.microsoft.com/office/drawing/2014/main" id="{D0984931-6BFE-C725-A247-93E1EFF3840D}"/>
              </a:ext>
            </a:extLst>
          </p:cNvPr>
          <p:cNvPicPr>
            <a:picLocks noChangeAspect="1"/>
          </p:cNvPicPr>
          <p:nvPr/>
        </p:nvPicPr>
        <p:blipFill>
          <a:blip r:embed="rId7"/>
          <a:stretch>
            <a:fillRect/>
          </a:stretch>
        </p:blipFill>
        <p:spPr>
          <a:xfrm>
            <a:off x="10498015" y="641490"/>
            <a:ext cx="5864468" cy="4754403"/>
          </a:xfrm>
          <a:prstGeom prst="rect">
            <a:avLst/>
          </a:prstGeom>
        </p:spPr>
      </p:pic>
      <p:pic>
        <p:nvPicPr>
          <p:cNvPr id="30" name="Picture 30" descr="Table&#10;&#10;Description automatically generated">
            <a:extLst>
              <a:ext uri="{FF2B5EF4-FFF2-40B4-BE49-F238E27FC236}">
                <a16:creationId xmlns:a16="http://schemas.microsoft.com/office/drawing/2014/main" id="{4049C22D-6BDE-3C49-5636-1D9488BAD8E9}"/>
              </a:ext>
            </a:extLst>
          </p:cNvPr>
          <p:cNvPicPr>
            <a:picLocks noChangeAspect="1"/>
          </p:cNvPicPr>
          <p:nvPr/>
        </p:nvPicPr>
        <p:blipFill>
          <a:blip r:embed="rId8"/>
          <a:stretch>
            <a:fillRect/>
          </a:stretch>
        </p:blipFill>
        <p:spPr>
          <a:xfrm>
            <a:off x="2746132" y="1503093"/>
            <a:ext cx="7740161" cy="7031699"/>
          </a:xfrm>
          <a:prstGeom prst="rect">
            <a:avLst/>
          </a:prstGeom>
        </p:spPr>
      </p:pic>
      <p:pic>
        <p:nvPicPr>
          <p:cNvPr id="31" name="Picture 31" descr="Chart&#10;&#10;Description automatically generated">
            <a:extLst>
              <a:ext uri="{FF2B5EF4-FFF2-40B4-BE49-F238E27FC236}">
                <a16:creationId xmlns:a16="http://schemas.microsoft.com/office/drawing/2014/main" id="{54BAAB47-2A82-AAEC-FBBC-562BB7F5DE22}"/>
              </a:ext>
            </a:extLst>
          </p:cNvPr>
          <p:cNvPicPr>
            <a:picLocks noChangeAspect="1"/>
          </p:cNvPicPr>
          <p:nvPr/>
        </p:nvPicPr>
        <p:blipFill>
          <a:blip r:embed="rId9"/>
          <a:stretch>
            <a:fillRect/>
          </a:stretch>
        </p:blipFill>
        <p:spPr>
          <a:xfrm>
            <a:off x="11025554" y="4855123"/>
            <a:ext cx="5322276" cy="4196254"/>
          </a:xfrm>
          <a:prstGeom prst="rect">
            <a:avLst/>
          </a:prstGeom>
        </p:spPr>
      </p:pic>
    </p:spTree>
    <p:extLst>
      <p:ext uri="{BB962C8B-B14F-4D97-AF65-F5344CB8AC3E}">
        <p14:creationId xmlns:p14="http://schemas.microsoft.com/office/powerpoint/2010/main" val="134598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02760AD9-9DEC-02B2-CB06-7A049C2AC017}"/>
              </a:ext>
            </a:extLst>
          </p:cNvPr>
          <p:cNvSpPr txBox="1"/>
          <p:nvPr/>
        </p:nvSpPr>
        <p:spPr>
          <a:xfrm>
            <a:off x="10826923" y="505557"/>
            <a:ext cx="7014960" cy="97872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Analysis &amp; </a:t>
            </a:r>
            <a:r>
              <a:rPr lang="en-US" sz="3600" dirty="0">
                <a:solidFill>
                  <a:srgbClr val="C00000"/>
                </a:solidFill>
                <a:cs typeface="Calibri"/>
              </a:rPr>
              <a:t>Insights</a:t>
            </a:r>
          </a:p>
          <a:p>
            <a:pPr marL="285750" indent="-285750">
              <a:buFont typeface="Arial,Sans-Serif"/>
              <a:buChar char="•"/>
            </a:pPr>
            <a:r>
              <a:rPr lang="en-US" sz="3600" dirty="0">
                <a:cs typeface="Calibri"/>
              </a:rPr>
              <a:t>The top 5 content categories are the </a:t>
            </a:r>
            <a:r>
              <a:rPr lang="en-US" sz="3600" b="1" dirty="0">
                <a:cs typeface="Calibri"/>
              </a:rPr>
              <a:t>most seen</a:t>
            </a:r>
            <a:r>
              <a:rPr lang="en-US" sz="3600" dirty="0">
                <a:cs typeface="Calibri"/>
              </a:rPr>
              <a:t> categories:  </a:t>
            </a:r>
            <a:r>
              <a:rPr lang="en-US" sz="3600" dirty="0">
                <a:solidFill>
                  <a:schemeClr val="accent1">
                    <a:lumMod val="75000"/>
                  </a:schemeClr>
                </a:solidFill>
                <a:cs typeface="Calibri"/>
              </a:rPr>
              <a:t>Animals,</a:t>
            </a:r>
            <a:r>
              <a:rPr lang="en-US" sz="3600" dirty="0">
                <a:cs typeface="Calibri"/>
              </a:rPr>
              <a:t> </a:t>
            </a:r>
            <a:r>
              <a:rPr lang="en-US" sz="3600" dirty="0">
                <a:solidFill>
                  <a:srgbClr val="000000"/>
                </a:solidFill>
                <a:cs typeface="Calibri"/>
              </a:rPr>
              <a:t>Science,</a:t>
            </a:r>
            <a:r>
              <a:rPr lang="en-US" sz="3600" dirty="0">
                <a:solidFill>
                  <a:schemeClr val="accent1">
                    <a:lumMod val="75000"/>
                  </a:schemeClr>
                </a:solidFill>
                <a:cs typeface="Calibri"/>
              </a:rPr>
              <a:t> Healthy Eating, Technology, Food</a:t>
            </a:r>
          </a:p>
          <a:p>
            <a:pPr marL="285750" indent="-285750">
              <a:buFont typeface="Arial,Sans-Serif"/>
              <a:buChar char="•"/>
            </a:pPr>
            <a:r>
              <a:rPr lang="en-US" sz="3600" dirty="0">
                <a:solidFill>
                  <a:srgbClr val="C00000"/>
                </a:solidFill>
                <a:cs typeface="Calibri"/>
              </a:rPr>
              <a:t>=&gt; Life style topics &amp; Products</a:t>
            </a:r>
          </a:p>
          <a:p>
            <a:pPr marL="285750" indent="-285750">
              <a:buFont typeface="Arial,Sans-Serif"/>
              <a:buChar char="•"/>
            </a:pPr>
            <a:r>
              <a:rPr lang="en-US" sz="3600" dirty="0">
                <a:solidFill>
                  <a:srgbClr val="000000"/>
                </a:solidFill>
                <a:cs typeface="Calibri"/>
              </a:rPr>
              <a:t>The top 5 content categories are not the categories that have the highest </a:t>
            </a:r>
            <a:r>
              <a:rPr lang="en-US" sz="3600" b="1" dirty="0">
                <a:solidFill>
                  <a:srgbClr val="000000"/>
                </a:solidFill>
                <a:cs typeface="Calibri"/>
              </a:rPr>
              <a:t>average </a:t>
            </a:r>
            <a:r>
              <a:rPr lang="en-US" sz="3600" dirty="0">
                <a:solidFill>
                  <a:srgbClr val="000000"/>
                </a:solidFill>
                <a:cs typeface="Calibri"/>
              </a:rPr>
              <a:t>score.</a:t>
            </a:r>
          </a:p>
          <a:p>
            <a:pPr marL="285750" indent="-285750">
              <a:buFont typeface="Arial,Sans-Serif"/>
              <a:buChar char="•"/>
            </a:pPr>
            <a:r>
              <a:rPr lang="en-US" sz="3600" dirty="0">
                <a:solidFill>
                  <a:srgbClr val="C00000"/>
                </a:solidFill>
                <a:cs typeface="Calibri"/>
              </a:rPr>
              <a:t>=&gt; Possibilities of improving the content quality.</a:t>
            </a:r>
          </a:p>
          <a:p>
            <a:pPr marL="285750" indent="-285750">
              <a:buFont typeface="Arial,Sans-Serif"/>
              <a:buChar char="•"/>
            </a:pPr>
            <a:r>
              <a:rPr lang="en-US" sz="3600" dirty="0">
                <a:cs typeface="Calibri"/>
              </a:rPr>
              <a:t>The </a:t>
            </a:r>
            <a:r>
              <a:rPr lang="en-US" sz="3600" b="1" dirty="0">
                <a:cs typeface="Calibri"/>
              </a:rPr>
              <a:t>average </a:t>
            </a:r>
            <a:r>
              <a:rPr lang="en-US" sz="3600" dirty="0">
                <a:cs typeface="Calibri"/>
              </a:rPr>
              <a:t>number of posts per month is : 2048 posts/Month</a:t>
            </a:r>
          </a:p>
          <a:p>
            <a:pPr marL="285750" indent="-285750">
              <a:buFont typeface="Arial,Sans-Serif"/>
              <a:buChar char="•"/>
            </a:pPr>
            <a:r>
              <a:rPr lang="en-US" sz="3600" dirty="0">
                <a:solidFill>
                  <a:srgbClr val="C00000"/>
                </a:solidFill>
                <a:cs typeface="Calibri"/>
              </a:rPr>
              <a:t>=&gt; Stability among the different months of the year.</a:t>
            </a:r>
          </a:p>
          <a:p>
            <a:r>
              <a:rPr lang="en-US" sz="3600" dirty="0">
                <a:solidFill>
                  <a:schemeClr val="accent3">
                    <a:lumMod val="75000"/>
                  </a:schemeClr>
                </a:solidFill>
                <a:cs typeface="Calibri"/>
              </a:rPr>
              <a:t>Next steps: Large scale Analysis..</a:t>
            </a:r>
          </a:p>
          <a:p>
            <a:endParaRPr lang="en-US" dirty="0">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129436F5-AA2D-6A54-D2B5-24C9721D05B7}"/>
              </a:ext>
            </a:extLst>
          </p:cNvPr>
          <p:cNvSpPr txBox="1"/>
          <p:nvPr/>
        </p:nvSpPr>
        <p:spPr>
          <a:xfrm>
            <a:off x="8513885" y="2359268"/>
            <a:ext cx="736355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ea typeface="+mn-lt"/>
                <a:cs typeface="+mn-lt"/>
              </a:rPr>
              <a:t>Over the past 5 years, Social Buzz has reached over 500 million active users each month. They have scaled quicker than anticipated and need the help of an advisory firm to oversee their scaling process effectively.</a:t>
            </a:r>
          </a:p>
          <a:p>
            <a:r>
              <a:rPr lang="en-US" sz="3000" dirty="0">
                <a:ea typeface="Calibri"/>
                <a:cs typeface="Calibri"/>
              </a:rPr>
              <a:t>      =&gt; Accenture are focusing, during the present 3 months on:</a:t>
            </a:r>
          </a:p>
          <a:p>
            <a:r>
              <a:rPr lang="en-US" sz="3000" dirty="0">
                <a:ea typeface="+mn-lt"/>
                <a:cs typeface="+mn-lt"/>
              </a:rPr>
              <a:t>- An audit of their big data practice</a:t>
            </a:r>
            <a:endParaRPr lang="en-US" dirty="0"/>
          </a:p>
          <a:p>
            <a:r>
              <a:rPr lang="en-US" sz="3000" dirty="0">
                <a:ea typeface="+mn-lt"/>
                <a:cs typeface="+mn-lt"/>
              </a:rPr>
              <a:t>- Recommendations for a successful IPO</a:t>
            </a:r>
            <a:endParaRPr lang="en-US" dirty="0"/>
          </a:p>
          <a:p>
            <a:r>
              <a:rPr lang="en-US" sz="3000" dirty="0">
                <a:ea typeface="+mn-lt"/>
                <a:cs typeface="+mn-lt"/>
              </a:rPr>
              <a:t>- An analysis of their content categories that highlights the top 5 categories with the largest aggregate popularity</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E5D1E37C-D775-7572-94F4-C597C46EB4B1}"/>
              </a:ext>
            </a:extLst>
          </p:cNvPr>
          <p:cNvSpPr txBox="1"/>
          <p:nvPr/>
        </p:nvSpPr>
        <p:spPr>
          <a:xfrm>
            <a:off x="2425212" y="8338038"/>
            <a:ext cx="705216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An analysis of the content categories to highlight the</a:t>
            </a:r>
            <a:r>
              <a:rPr lang="en-US" sz="3200" b="1" dirty="0">
                <a:solidFill>
                  <a:schemeClr val="bg1"/>
                </a:solidFill>
                <a:ea typeface="Calibri"/>
                <a:cs typeface="Calibri"/>
              </a:rPr>
              <a:t> top 5 categories </a:t>
            </a:r>
            <a:r>
              <a:rPr lang="en-US" sz="3200" dirty="0">
                <a:solidFill>
                  <a:schemeClr val="bg1"/>
                </a:solidFill>
                <a:ea typeface="Calibri"/>
                <a:cs typeface="Calibri"/>
              </a:rPr>
              <a:t>with the largest aggregate popularity.</a:t>
            </a:r>
            <a:endParaRPr lang="en-US" dirty="0">
              <a:solidFill>
                <a:schemeClr val="bg1"/>
              </a:solidFill>
              <a:ea typeface="Calibri"/>
              <a:cs typeface="Calibri"/>
            </a:endParaRPr>
          </a:p>
        </p:txBody>
      </p:sp>
      <p:sp>
        <p:nvSpPr>
          <p:cNvPr id="23" name="TextBox 22">
            <a:extLst>
              <a:ext uri="{FF2B5EF4-FFF2-40B4-BE49-F238E27FC236}">
                <a16:creationId xmlns:a16="http://schemas.microsoft.com/office/drawing/2014/main" id="{7845BE66-47CA-2F57-19CF-8519EB27D60F}"/>
              </a:ext>
            </a:extLst>
          </p:cNvPr>
          <p:cNvSpPr txBox="1"/>
          <p:nvPr/>
        </p:nvSpPr>
        <p:spPr>
          <a:xfrm>
            <a:off x="2425211" y="5143499"/>
            <a:ext cx="696790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Every day over 100,000 pieces of content</a:t>
            </a:r>
          </a:p>
          <a:p>
            <a:r>
              <a:rPr lang="en-US" sz="3200" dirty="0">
                <a:solidFill>
                  <a:schemeClr val="bg1"/>
                </a:solidFill>
                <a:ea typeface="Calibri"/>
                <a:cs typeface="Calibri"/>
              </a:rPr>
              <a:t>=&gt; 36.500.000 pieces of content/year</a:t>
            </a:r>
          </a:p>
        </p:txBody>
      </p:sp>
      <p:sp>
        <p:nvSpPr>
          <p:cNvPr id="24" name="TextBox 23">
            <a:extLst>
              <a:ext uri="{FF2B5EF4-FFF2-40B4-BE49-F238E27FC236}">
                <a16:creationId xmlns:a16="http://schemas.microsoft.com/office/drawing/2014/main" id="{6E69AD70-1976-31D8-CA32-8058171376FF}"/>
              </a:ext>
            </a:extLst>
          </p:cNvPr>
          <p:cNvSpPr txBox="1"/>
          <p:nvPr/>
        </p:nvSpPr>
        <p:spPr>
          <a:xfrm>
            <a:off x="2425211" y="6682154"/>
            <a:ext cx="68177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How to use this  huge amount of data to identify the trending content?</a:t>
            </a:r>
            <a:endParaRPr lang="en-US" sz="32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3261"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943028" y="7366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536450" y="7124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752528" y="117974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45950" y="937709"/>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3227356" y="3111991"/>
            <a:ext cx="4513235" cy="3693319"/>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44859AD3-710A-B7A4-B0E3-9B2F1AEF699C}"/>
              </a:ext>
            </a:extLst>
          </p:cNvPr>
          <p:cNvSpPr txBox="1"/>
          <p:nvPr/>
        </p:nvSpPr>
        <p:spPr>
          <a:xfrm>
            <a:off x="14089673" y="1230923"/>
            <a:ext cx="32604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US" sz="3200" b="1">
                <a:latin typeface="Calibri"/>
                <a:ea typeface="Segoe UI"/>
                <a:cs typeface="Segoe UI"/>
              </a:rPr>
              <a:t>Chief Technology Architect</a:t>
            </a:r>
            <a:r>
              <a:rPr lang="en-US" sz="3200">
                <a:latin typeface="Calibri"/>
                <a:ea typeface="Segoe UI"/>
                <a:cs typeface="Segoe UI"/>
              </a:rPr>
              <a:t>​</a:t>
            </a:r>
          </a:p>
          <a:p>
            <a:pPr algn="ctr" rtl="0"/>
            <a:r>
              <a:rPr lang="en-US" sz="3200">
                <a:latin typeface="Calibri"/>
                <a:ea typeface="Segoe UI"/>
                <a:cs typeface="Segoe UI"/>
              </a:rPr>
              <a:t>Andrew Fleming</a:t>
            </a:r>
            <a:endParaRPr lang="en-US"/>
          </a:p>
        </p:txBody>
      </p:sp>
      <p:sp>
        <p:nvSpPr>
          <p:cNvPr id="34" name="TextBox 33">
            <a:extLst>
              <a:ext uri="{FF2B5EF4-FFF2-40B4-BE49-F238E27FC236}">
                <a16:creationId xmlns:a16="http://schemas.microsoft.com/office/drawing/2014/main" id="{8BEA6F71-5702-E821-671A-9258DB51C2B9}"/>
              </a:ext>
            </a:extLst>
          </p:cNvPr>
          <p:cNvSpPr txBox="1"/>
          <p:nvPr/>
        </p:nvSpPr>
        <p:spPr>
          <a:xfrm>
            <a:off x="14177596" y="4396153"/>
            <a:ext cx="309562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rtl="0"/>
            <a:r>
              <a:rPr lang="en-US" sz="3200" b="1">
                <a:latin typeface="Calibri"/>
                <a:ea typeface="Segoe UI"/>
                <a:cs typeface="Segoe UI"/>
              </a:rPr>
              <a:t>Senior Principal</a:t>
            </a:r>
            <a:r>
              <a:rPr lang="en-US" sz="3200">
                <a:latin typeface="Calibri"/>
                <a:ea typeface="Segoe UI"/>
                <a:cs typeface="Segoe UI"/>
              </a:rPr>
              <a:t>​</a:t>
            </a:r>
          </a:p>
          <a:p>
            <a:pPr algn="ctr" rtl="0"/>
            <a:r>
              <a:rPr lang="en-US" sz="3200">
                <a:latin typeface="Calibri"/>
                <a:ea typeface="Segoe UI"/>
                <a:cs typeface="Segoe UI"/>
              </a:rPr>
              <a:t>Marcus Rompton</a:t>
            </a:r>
            <a:endParaRPr lang="en-US"/>
          </a:p>
        </p:txBody>
      </p:sp>
      <p:sp>
        <p:nvSpPr>
          <p:cNvPr id="35" name="TextBox 34">
            <a:extLst>
              <a:ext uri="{FF2B5EF4-FFF2-40B4-BE49-F238E27FC236}">
                <a16:creationId xmlns:a16="http://schemas.microsoft.com/office/drawing/2014/main" id="{56BF0B8C-E5ED-5055-EA5D-84F6220C1CB8}"/>
              </a:ext>
            </a:extLst>
          </p:cNvPr>
          <p:cNvSpPr txBox="1"/>
          <p:nvPr/>
        </p:nvSpPr>
        <p:spPr>
          <a:xfrm>
            <a:off x="14434038" y="7601683"/>
            <a:ext cx="258274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ea typeface="Calibri"/>
                <a:cs typeface="Calibri"/>
              </a:rPr>
              <a:t>Data Analyst</a:t>
            </a:r>
            <a:endParaRPr lang="en-US" sz="3200" dirty="0">
              <a:ea typeface="Calibri"/>
              <a:cs typeface="Calibri"/>
            </a:endParaRPr>
          </a:p>
          <a:p>
            <a:pPr algn="ctr"/>
            <a:r>
              <a:rPr lang="en-US" sz="3200" dirty="0">
                <a:ea typeface="Calibri"/>
                <a:cs typeface="Calibri"/>
              </a:rPr>
              <a:t>Chaima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28E2612-0B85-9F10-DAE8-C79E27F082A8}"/>
              </a:ext>
            </a:extLst>
          </p:cNvPr>
          <p:cNvSpPr txBox="1"/>
          <p:nvPr/>
        </p:nvSpPr>
        <p:spPr>
          <a:xfrm>
            <a:off x="3853961" y="1351817"/>
            <a:ext cx="7107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Understand the data</a:t>
            </a:r>
            <a:endParaRPr lang="en-US" dirty="0">
              <a:solidFill>
                <a:schemeClr val="bg1"/>
              </a:solidFill>
            </a:endParaRPr>
          </a:p>
        </p:txBody>
      </p:sp>
      <p:sp>
        <p:nvSpPr>
          <p:cNvPr id="40" name="TextBox 39">
            <a:extLst>
              <a:ext uri="{FF2B5EF4-FFF2-40B4-BE49-F238E27FC236}">
                <a16:creationId xmlns:a16="http://schemas.microsoft.com/office/drawing/2014/main" id="{0DCA4784-ECD4-EDC2-01D3-F1AAE8C0FE15}"/>
              </a:ext>
            </a:extLst>
          </p:cNvPr>
          <p:cNvSpPr txBox="1"/>
          <p:nvPr/>
        </p:nvSpPr>
        <p:spPr>
          <a:xfrm>
            <a:off x="5773614" y="2861162"/>
            <a:ext cx="7107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Clean the data</a:t>
            </a:r>
            <a:endParaRPr lang="en-US" sz="3200" dirty="0">
              <a:solidFill>
                <a:schemeClr val="bg1"/>
              </a:solidFill>
            </a:endParaRPr>
          </a:p>
        </p:txBody>
      </p:sp>
      <p:sp>
        <p:nvSpPr>
          <p:cNvPr id="41" name="TextBox 40">
            <a:extLst>
              <a:ext uri="{FF2B5EF4-FFF2-40B4-BE49-F238E27FC236}">
                <a16:creationId xmlns:a16="http://schemas.microsoft.com/office/drawing/2014/main" id="{85EEB81E-6E9A-21C7-B2BB-680055ED6155}"/>
              </a:ext>
            </a:extLst>
          </p:cNvPr>
          <p:cNvSpPr txBox="1"/>
          <p:nvPr/>
        </p:nvSpPr>
        <p:spPr>
          <a:xfrm>
            <a:off x="7414844" y="4604970"/>
            <a:ext cx="7107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Data Model</a:t>
            </a:r>
            <a:endParaRPr lang="en-US" dirty="0"/>
          </a:p>
        </p:txBody>
      </p:sp>
      <p:sp>
        <p:nvSpPr>
          <p:cNvPr id="42" name="TextBox 41">
            <a:extLst>
              <a:ext uri="{FF2B5EF4-FFF2-40B4-BE49-F238E27FC236}">
                <a16:creationId xmlns:a16="http://schemas.microsoft.com/office/drawing/2014/main" id="{23901DA2-2862-AEC6-98E1-57015E420C23}"/>
              </a:ext>
            </a:extLst>
          </p:cNvPr>
          <p:cNvSpPr txBox="1"/>
          <p:nvPr/>
        </p:nvSpPr>
        <p:spPr>
          <a:xfrm>
            <a:off x="9422422" y="6202240"/>
            <a:ext cx="7107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Data Analysis</a:t>
            </a:r>
            <a:endParaRPr lang="en-US" dirty="0">
              <a:solidFill>
                <a:schemeClr val="bg1"/>
              </a:solidFill>
            </a:endParaRPr>
          </a:p>
        </p:txBody>
      </p:sp>
      <p:sp>
        <p:nvSpPr>
          <p:cNvPr id="43" name="TextBox 42">
            <a:extLst>
              <a:ext uri="{FF2B5EF4-FFF2-40B4-BE49-F238E27FC236}">
                <a16:creationId xmlns:a16="http://schemas.microsoft.com/office/drawing/2014/main" id="{5ED118C7-27EA-3D83-C3CA-2FABD723B5A4}"/>
              </a:ext>
            </a:extLst>
          </p:cNvPr>
          <p:cNvSpPr txBox="1"/>
          <p:nvPr/>
        </p:nvSpPr>
        <p:spPr>
          <a:xfrm>
            <a:off x="11283460" y="8077931"/>
            <a:ext cx="71071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ea typeface="Calibri"/>
                <a:cs typeface="Calibri"/>
              </a:rPr>
              <a:t>Uncover the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18310E06-C59A-C24B-621F-DC6101CC6D0E}"/>
              </a:ext>
            </a:extLst>
          </p:cNvPr>
          <p:cNvSpPr txBox="1"/>
          <p:nvPr/>
        </p:nvSpPr>
        <p:spPr>
          <a:xfrm>
            <a:off x="724436" y="3738897"/>
            <a:ext cx="54896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Total Number of Posts:</a:t>
            </a:r>
            <a:endParaRPr lang="en-US" sz="3600" b="1">
              <a:cs typeface="Calibri"/>
            </a:endParaRPr>
          </a:p>
          <a:p>
            <a:pPr algn="ctr"/>
            <a:r>
              <a:rPr lang="en-US" sz="3600" b="1" dirty="0"/>
              <a:t>24573</a:t>
            </a:r>
            <a:endParaRPr lang="en-US" sz="3600" b="1" dirty="0">
              <a:cs typeface="Calibri"/>
            </a:endParaRPr>
          </a:p>
        </p:txBody>
      </p:sp>
      <p:sp>
        <p:nvSpPr>
          <p:cNvPr id="16" name="TextBox 15">
            <a:extLst>
              <a:ext uri="{FF2B5EF4-FFF2-40B4-BE49-F238E27FC236}">
                <a16:creationId xmlns:a16="http://schemas.microsoft.com/office/drawing/2014/main" id="{A09E9398-2C2B-80D2-027D-954A30EFF651}"/>
              </a:ext>
            </a:extLst>
          </p:cNvPr>
          <p:cNvSpPr txBox="1"/>
          <p:nvPr/>
        </p:nvSpPr>
        <p:spPr>
          <a:xfrm>
            <a:off x="6339064" y="3799266"/>
            <a:ext cx="53930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ea typeface="+mn-lt"/>
                <a:cs typeface="+mn-lt"/>
              </a:rPr>
              <a:t>Number of Categories:</a:t>
            </a:r>
            <a:endParaRPr lang="en-US" sz="3600" b="1">
              <a:cs typeface="Calibri"/>
            </a:endParaRPr>
          </a:p>
          <a:p>
            <a:pPr algn="ctr"/>
            <a:r>
              <a:rPr lang="en-US" sz="3600" b="1" dirty="0">
                <a:ea typeface="+mn-lt"/>
                <a:cs typeface="+mn-lt"/>
              </a:rPr>
              <a:t>16</a:t>
            </a:r>
            <a:endParaRPr lang="en-US" sz="3600" b="1" dirty="0">
              <a:cs typeface="Calibri"/>
            </a:endParaRPr>
          </a:p>
          <a:p>
            <a:pPr algn="l"/>
            <a:endParaRPr lang="en-US" dirty="0">
              <a:cs typeface="Calibri"/>
            </a:endParaRPr>
          </a:p>
        </p:txBody>
      </p:sp>
      <p:sp>
        <p:nvSpPr>
          <p:cNvPr id="17" name="TextBox 16">
            <a:extLst>
              <a:ext uri="{FF2B5EF4-FFF2-40B4-BE49-F238E27FC236}">
                <a16:creationId xmlns:a16="http://schemas.microsoft.com/office/drawing/2014/main" id="{B5475FCC-28FF-0C0B-2CD6-EDF5262A22C7}"/>
              </a:ext>
            </a:extLst>
          </p:cNvPr>
          <p:cNvSpPr txBox="1"/>
          <p:nvPr/>
        </p:nvSpPr>
        <p:spPr>
          <a:xfrm>
            <a:off x="11562812" y="3738897"/>
            <a:ext cx="608124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ea typeface="+mn-lt"/>
                <a:cs typeface="+mn-lt"/>
              </a:rPr>
              <a:t>The month with the most posts:</a:t>
            </a:r>
            <a:endParaRPr lang="en-US" sz="3600" b="1" dirty="0">
              <a:cs typeface="Calibri"/>
            </a:endParaRPr>
          </a:p>
          <a:p>
            <a:pPr algn="ctr"/>
            <a:r>
              <a:rPr lang="en-US" sz="3600" b="1" dirty="0">
                <a:ea typeface="+mn-lt"/>
                <a:cs typeface="+mn-lt"/>
              </a:rPr>
              <a:t>Mai --&gt; 2138 posts</a:t>
            </a:r>
            <a:endParaRPr lang="en-US" sz="3600" b="1" dirty="0">
              <a:cs typeface="Calibri"/>
            </a:endParaRPr>
          </a:p>
          <a:p>
            <a:pPr algn="l"/>
            <a:endParaRPr lang="en-US" dirty="0">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169AF45F-EDBD-496F-A3FA-9EA5FABB31D0}"/>
              </a:ext>
            </a:extLst>
          </p:cNvPr>
          <p:cNvGraphicFramePr>
            <a:graphicFrameLocks/>
          </p:cNvGraphicFramePr>
          <p:nvPr>
            <p:extLst>
              <p:ext uri="{D42A27DB-BD31-4B8C-83A1-F6EECF244321}">
                <p14:modId xmlns:p14="http://schemas.microsoft.com/office/powerpoint/2010/main" val="1965850436"/>
              </p:ext>
            </p:extLst>
          </p:nvPr>
        </p:nvGraphicFramePr>
        <p:xfrm>
          <a:off x="3175159" y="1165116"/>
          <a:ext cx="11940921" cy="533305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AA35B2CB-174C-4E41-A683-D3D4F3FE5331}"/>
              </a:ext>
              <a:ext uri="{147F2762-F138-4A5C-976F-8EAC2B608ADB}">
                <a16:predDERef xmlns:a16="http://schemas.microsoft.com/office/drawing/2014/main" pred="{5DCDF9FF-5CEB-46FD-BC3D-766B64D5A692}"/>
              </a:ext>
            </a:extLst>
          </p:cNvPr>
          <p:cNvGraphicFramePr>
            <a:graphicFrameLocks/>
          </p:cNvGraphicFramePr>
          <p:nvPr>
            <p:extLst>
              <p:ext uri="{D42A27DB-BD31-4B8C-83A1-F6EECF244321}">
                <p14:modId xmlns:p14="http://schemas.microsoft.com/office/powerpoint/2010/main" val="322006346"/>
              </p:ext>
            </p:extLst>
          </p:nvPr>
        </p:nvGraphicFramePr>
        <p:xfrm>
          <a:off x="6863129" y="6384315"/>
          <a:ext cx="5231423" cy="3272936"/>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32951CB3-2E20-4B1A-AC67-EEEB57FDFEBB}"/>
              </a:ext>
              <a:ext uri="{147F2762-F138-4A5C-976F-8EAC2B608ADB}">
                <a16:predDERef xmlns:a16="http://schemas.microsoft.com/office/drawing/2014/main" pred="{0CD6530A-137D-04A0-CE0C-BEE7FF106BF5}"/>
              </a:ext>
            </a:extLst>
          </p:cNvPr>
          <p:cNvGraphicFramePr>
            <a:graphicFrameLocks/>
          </p:cNvGraphicFramePr>
          <p:nvPr>
            <p:extLst>
              <p:ext uri="{D42A27DB-BD31-4B8C-83A1-F6EECF244321}">
                <p14:modId xmlns:p14="http://schemas.microsoft.com/office/powerpoint/2010/main" val="977196424"/>
              </p:ext>
            </p:extLst>
          </p:nvPr>
        </p:nvGraphicFramePr>
        <p:xfrm>
          <a:off x="3115924" y="1073941"/>
          <a:ext cx="5963289" cy="4076741"/>
        </p:xfrm>
        <a:graphic>
          <a:graphicData uri="http://schemas.openxmlformats.org/drawingml/2006/chart">
            <c:chart xmlns:c="http://schemas.openxmlformats.org/drawingml/2006/chart" xmlns:r="http://schemas.openxmlformats.org/officeDocument/2006/relationships" r:id="rId7"/>
          </a:graphicData>
        </a:graphic>
      </p:graphicFrame>
      <p:pic>
        <p:nvPicPr>
          <p:cNvPr id="27" name="Picture 28" descr="Chart, sunburst chart&#10;&#10;Description automatically generated">
            <a:extLst>
              <a:ext uri="{FF2B5EF4-FFF2-40B4-BE49-F238E27FC236}">
                <a16:creationId xmlns:a16="http://schemas.microsoft.com/office/drawing/2014/main" id="{D0984931-6BFE-C725-A247-93E1EFF3840D}"/>
              </a:ext>
            </a:extLst>
          </p:cNvPr>
          <p:cNvPicPr>
            <a:picLocks noChangeAspect="1"/>
          </p:cNvPicPr>
          <p:nvPr/>
        </p:nvPicPr>
        <p:blipFill>
          <a:blip r:embed="rId8"/>
          <a:stretch>
            <a:fillRect/>
          </a:stretch>
        </p:blipFill>
        <p:spPr>
          <a:xfrm>
            <a:off x="10498015" y="641490"/>
            <a:ext cx="5864468" cy="4754403"/>
          </a:xfrm>
          <a:prstGeom prst="rect">
            <a:avLst/>
          </a:prstGeom>
        </p:spPr>
      </p:pic>
      <p:graphicFrame>
        <p:nvGraphicFramePr>
          <p:cNvPr id="30" name="Chart 29">
            <a:extLst>
              <a:ext uri="{FF2B5EF4-FFF2-40B4-BE49-F238E27FC236}">
                <a16:creationId xmlns:a16="http://schemas.microsoft.com/office/drawing/2014/main" id="{5DCDF9FF-5CEB-46FD-BC3D-766B64D5A692}"/>
              </a:ext>
              <a:ext uri="{147F2762-F138-4A5C-976F-8EAC2B608ADB}">
                <a16:predDERef xmlns:a16="http://schemas.microsoft.com/office/drawing/2014/main" pred="{1F25AAF0-A37F-D2AB-9F45-E20EB36084B5}"/>
              </a:ext>
            </a:extLst>
          </p:cNvPr>
          <p:cNvGraphicFramePr>
            <a:graphicFrameLocks/>
          </p:cNvGraphicFramePr>
          <p:nvPr>
            <p:extLst>
              <p:ext uri="{D42A27DB-BD31-4B8C-83A1-F6EECF244321}">
                <p14:modId xmlns:p14="http://schemas.microsoft.com/office/powerpoint/2010/main" val="3064189488"/>
              </p:ext>
            </p:extLst>
          </p:nvPr>
        </p:nvGraphicFramePr>
        <p:xfrm>
          <a:off x="3653937" y="5388952"/>
          <a:ext cx="5246077" cy="3622431"/>
        </p:xfrm>
        <a:graphic>
          <a:graphicData uri="http://schemas.openxmlformats.org/drawingml/2006/chart">
            <c:chart xmlns:c="http://schemas.openxmlformats.org/drawingml/2006/chart" xmlns:r="http://schemas.openxmlformats.org/officeDocument/2006/relationships" r:id="rId9"/>
          </a:graphicData>
        </a:graphic>
      </p:graphicFrame>
      <p:pic>
        <p:nvPicPr>
          <p:cNvPr id="31" name="Picture 31" descr="Chart&#10;&#10;Description automatically generated">
            <a:extLst>
              <a:ext uri="{FF2B5EF4-FFF2-40B4-BE49-F238E27FC236}">
                <a16:creationId xmlns:a16="http://schemas.microsoft.com/office/drawing/2014/main" id="{FDD7FCF4-F65D-8363-6698-F2F4EAA1F47C}"/>
              </a:ext>
            </a:extLst>
          </p:cNvPr>
          <p:cNvPicPr>
            <a:picLocks noChangeAspect="1"/>
          </p:cNvPicPr>
          <p:nvPr/>
        </p:nvPicPr>
        <p:blipFill>
          <a:blip r:embed="rId10"/>
          <a:stretch>
            <a:fillRect/>
          </a:stretch>
        </p:blipFill>
        <p:spPr>
          <a:xfrm>
            <a:off x="11025554" y="4855123"/>
            <a:ext cx="5322276" cy="4196254"/>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56</Words>
  <Application>Microsoft Office PowerPoint</Application>
  <PresentationFormat>Custom</PresentationFormat>
  <Paragraphs>43</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Annabel Gurney</cp:lastModifiedBy>
  <cp:revision>319</cp:revision>
  <dcterms:created xsi:type="dcterms:W3CDTF">2006-08-16T00:00:00Z</dcterms:created>
  <dcterms:modified xsi:type="dcterms:W3CDTF">2023-06-22T20:34:17Z</dcterms:modified>
  <dc:identifier>DAEhDyfaYKE</dc:identifier>
</cp:coreProperties>
</file>